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4" r:id="rId5"/>
    <p:sldId id="261" r:id="rId6"/>
    <p:sldId id="263" r:id="rId7"/>
    <p:sldId id="259" r:id="rId8"/>
    <p:sldId id="265"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93632"/>
  </p:normalViewPr>
  <p:slideViewPr>
    <p:cSldViewPr snapToGrid="0" snapToObjects="1">
      <p:cViewPr varScale="1">
        <p:scale>
          <a:sx n="69" d="100"/>
          <a:sy n="69" d="100"/>
        </p:scale>
        <p:origin x="23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76683-19D4-024E-9BEF-40CDEA81ACC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16B5339-0B9A-F24B-AE87-16A1F3A17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30575DC-E874-E846-AFA8-02951E8145B2}"/>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E952F762-248D-724B-B5F4-1A1897C91D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1C93C9-5485-EB45-ADDB-BE62D3262A83}"/>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05752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521E4-7608-D843-89F0-F0B0D883D5C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B870527-8834-1A4C-B376-8858666DF985}"/>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C219950F-F464-6C46-A148-B971B6538B99}"/>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F72106BE-9A44-B14F-A797-024FB61916C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7F660E-5EAE-7A45-9AB6-360E413A2BC0}"/>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67239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BF384A9-C29F-B344-9C5C-1B2C4CCC638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84A423A-507A-EC4A-B88A-953111A5186D}"/>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4577A88A-FE2F-E743-A706-887CFD074CF7}"/>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7016EC48-54EB-5843-BBE4-2ED3FB9FBB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7A458F-ADAB-A642-9001-841F5E94B63E}"/>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375398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9B7B7-40D9-9C41-8031-7F02999DED4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1520A59-C252-094D-9262-1619AF85E9CB}"/>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4A2B48AE-2156-B048-A71F-14D60C8A0936}"/>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EEEBE63E-AF77-7842-A266-F11974D7B5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CA103E-D640-5048-AC9D-E400D1CE0984}"/>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28642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C3735-0A10-4D4F-A237-CB752D9571E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3E5B12B-C2E1-1541-B1DF-490CE15CDE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17ACBDE1-5274-1A4B-9C3E-518EB9CDAA14}"/>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8F06F7F3-BECC-6B43-A3D0-A98DB691FA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E673BD-D418-C947-AE2D-0CF208143843}"/>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8895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FCB95-E6A3-4D46-BCAF-3B8C00E185B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01AE392-02E3-0C4A-9A8E-5DABB40C0CC0}"/>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5AACF79B-F7E7-504A-A4D1-EC3067E82D7F}"/>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DAAB2FE4-C760-CA4D-83D0-388AF418736C}"/>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6" name="Pladsholder til sidefod 5">
            <a:extLst>
              <a:ext uri="{FF2B5EF4-FFF2-40B4-BE49-F238E27FC236}">
                <a16:creationId xmlns:a16="http://schemas.microsoft.com/office/drawing/2014/main" id="{19E29A45-F219-E740-B4C1-CE305075FA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C134755-8EEC-BB41-ABD2-16A62A84C81F}"/>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63900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80E3C-E451-A94E-A98E-9FF9798B9E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4168F0E-B8B4-CA43-AC4D-A32BE3726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99B20331-1B85-8748-9FCD-455F5A5AE5C0}"/>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B2B91E4D-B13B-714B-9E9E-0CFDE2ABD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13328EBF-FD53-E246-95BD-D5C82D932A53}"/>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8D594A50-BC20-2840-A3A7-CEBC75E96105}"/>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8" name="Pladsholder til sidefod 7">
            <a:extLst>
              <a:ext uri="{FF2B5EF4-FFF2-40B4-BE49-F238E27FC236}">
                <a16:creationId xmlns:a16="http://schemas.microsoft.com/office/drawing/2014/main" id="{EB379D5A-70C7-124D-90F0-3603F1FF730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4FBE216-DF61-834D-958F-52FB41132CDA}"/>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67538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67ECD-0E9A-6541-ADD6-3FFDD67984E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458C7D4-C247-5B49-A4D2-FB81E79BA611}"/>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4" name="Pladsholder til sidefod 3">
            <a:extLst>
              <a:ext uri="{FF2B5EF4-FFF2-40B4-BE49-F238E27FC236}">
                <a16:creationId xmlns:a16="http://schemas.microsoft.com/office/drawing/2014/main" id="{1B1EC837-4D29-204F-A861-7663382C14C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1D5D3BB-F46F-B54D-A091-B7C44649C5EB}"/>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60671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15164CE-9FD1-1749-8364-91E5F3A8019F}"/>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3" name="Pladsholder til sidefod 2">
            <a:extLst>
              <a:ext uri="{FF2B5EF4-FFF2-40B4-BE49-F238E27FC236}">
                <a16:creationId xmlns:a16="http://schemas.microsoft.com/office/drawing/2014/main" id="{3632671F-1D45-D244-B79E-1B0787C367A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A91A1B6-0E1F-5246-AE21-022214AC8C8C}"/>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412633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79B08-4AD0-5041-AABE-9B7C949BED8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074C7A7-C652-7B45-BEFD-DD46DEEA8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ED29A300-FE51-334E-8E91-8C99CBBE4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2CFBBA76-6710-2B4F-AE21-EF53DBA2D099}"/>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6" name="Pladsholder til sidefod 5">
            <a:extLst>
              <a:ext uri="{FF2B5EF4-FFF2-40B4-BE49-F238E27FC236}">
                <a16:creationId xmlns:a16="http://schemas.microsoft.com/office/drawing/2014/main" id="{E44F5662-F124-0349-B947-C2EFDF40AE8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C448A96-B895-434A-81CD-64119BF43CBA}"/>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80144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FA2D2-D37A-5C44-81B5-73291D0DDAA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D3D9E33-2514-F94B-A810-254138230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3EEDA9-24A4-F547-B80B-C1509C3D0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EFA498A0-67BA-B543-82D1-BD3D2B4C62D0}"/>
              </a:ext>
            </a:extLst>
          </p:cNvPr>
          <p:cNvSpPr>
            <a:spLocks noGrp="1"/>
          </p:cNvSpPr>
          <p:nvPr>
            <p:ph type="dt" sz="half" idx="10"/>
          </p:nvPr>
        </p:nvSpPr>
        <p:spPr/>
        <p:txBody>
          <a:bodyPr/>
          <a:lstStyle/>
          <a:p>
            <a:fld id="{C219A2BD-7461-6945-8248-11BBF8594488}" type="datetimeFigureOut">
              <a:rPr lang="da-DK" smtClean="0"/>
              <a:t>07/08/2018</a:t>
            </a:fld>
            <a:endParaRPr lang="da-DK"/>
          </a:p>
        </p:txBody>
      </p:sp>
      <p:sp>
        <p:nvSpPr>
          <p:cNvPr id="6" name="Pladsholder til sidefod 5">
            <a:extLst>
              <a:ext uri="{FF2B5EF4-FFF2-40B4-BE49-F238E27FC236}">
                <a16:creationId xmlns:a16="http://schemas.microsoft.com/office/drawing/2014/main" id="{EFB6FDBF-23CE-D647-8DDB-7902DB7B26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C38F0EE-5F1F-554A-8E1E-022304A0F8E5}"/>
              </a:ext>
            </a:extLst>
          </p:cNvPr>
          <p:cNvSpPr>
            <a:spLocks noGrp="1"/>
          </p:cNvSpPr>
          <p:nvPr>
            <p:ph type="sldNum" sz="quarter" idx="12"/>
          </p:nvPr>
        </p:nvSpPr>
        <p:spPr/>
        <p:txBody>
          <a:bodyPr/>
          <a:lstStyle/>
          <a:p>
            <a:fld id="{9A0846E2-44BF-3D46-98C3-9EEFB8F381EF}" type="slidenum">
              <a:rPr lang="da-DK" smtClean="0"/>
              <a:t>‹nr.›</a:t>
            </a:fld>
            <a:endParaRPr lang="da-DK"/>
          </a:p>
        </p:txBody>
      </p:sp>
    </p:spTree>
    <p:extLst>
      <p:ext uri="{BB962C8B-B14F-4D97-AF65-F5344CB8AC3E}">
        <p14:creationId xmlns:p14="http://schemas.microsoft.com/office/powerpoint/2010/main" val="125471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799CA01-E023-D543-BA0F-87A7E801D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1D71F14-E5BB-DF41-9FB9-2F7CCCAFF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7FB8D22A-4AB9-A546-9753-825596EA5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9A2BD-7461-6945-8248-11BBF8594488}" type="datetimeFigureOut">
              <a:rPr lang="da-DK" smtClean="0"/>
              <a:t>07/08/2018</a:t>
            </a:fld>
            <a:endParaRPr lang="da-DK"/>
          </a:p>
        </p:txBody>
      </p:sp>
      <p:sp>
        <p:nvSpPr>
          <p:cNvPr id="5" name="Pladsholder til sidefod 4">
            <a:extLst>
              <a:ext uri="{FF2B5EF4-FFF2-40B4-BE49-F238E27FC236}">
                <a16:creationId xmlns:a16="http://schemas.microsoft.com/office/drawing/2014/main" id="{BC27BF29-9C00-E649-8BC6-672F7C1CF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71B0AA2-3A47-E046-A72A-0A7F9917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846E2-44BF-3D46-98C3-9EEFB8F381EF}" type="slidenum">
              <a:rPr lang="da-DK" smtClean="0"/>
              <a:t>‹nr.›</a:t>
            </a:fld>
            <a:endParaRPr lang="da-DK"/>
          </a:p>
        </p:txBody>
      </p:sp>
    </p:spTree>
    <p:extLst>
      <p:ext uri="{BB962C8B-B14F-4D97-AF65-F5344CB8AC3E}">
        <p14:creationId xmlns:p14="http://schemas.microsoft.com/office/powerpoint/2010/main" val="74752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uksamfundetop.d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ltinget.dk/artikel/koensroller-i-folketinget-maend-staar-for-oekonomi-og-sikkerhed-mens-kvinder-tager-sig-af-boern-og-aeldre" TargetMode="External"/><Relationship Id="rId2" Type="http://schemas.openxmlformats.org/officeDocument/2006/relationships/hyperlink" Target="http://www.luksamfundetop.d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CF3B3-107D-6641-8BE6-F24B1F1136E3}"/>
              </a:ext>
            </a:extLst>
          </p:cNvPr>
          <p:cNvSpPr>
            <a:spLocks noGrp="1"/>
          </p:cNvSpPr>
          <p:nvPr>
            <p:ph type="ctrTitle"/>
          </p:nvPr>
        </p:nvSpPr>
        <p:spPr/>
        <p:txBody>
          <a:bodyPr/>
          <a:lstStyle/>
          <a:p>
            <a:r>
              <a:rPr lang="da-DK" dirty="0"/>
              <a:t>Forløb: Ligestilling mellem køn i Danmark</a:t>
            </a:r>
          </a:p>
        </p:txBody>
      </p:sp>
      <p:sp>
        <p:nvSpPr>
          <p:cNvPr id="3" name="Undertitel 2">
            <a:extLst>
              <a:ext uri="{FF2B5EF4-FFF2-40B4-BE49-F238E27FC236}">
                <a16:creationId xmlns:a16="http://schemas.microsoft.com/office/drawing/2014/main" id="{9170636D-B57C-E343-88CA-F9CBFFAC1175}"/>
              </a:ext>
            </a:extLst>
          </p:cNvPr>
          <p:cNvSpPr>
            <a:spLocks noGrp="1"/>
          </p:cNvSpPr>
          <p:nvPr>
            <p:ph type="subTitle" idx="1"/>
          </p:nvPr>
        </p:nvSpPr>
        <p:spPr/>
        <p:txBody>
          <a:bodyPr/>
          <a:lstStyle/>
          <a:p>
            <a:r>
              <a:rPr lang="da-DK" dirty="0"/>
              <a:t>Modul 2:</a:t>
            </a:r>
          </a:p>
          <a:p>
            <a:r>
              <a:rPr lang="da-DK" dirty="0"/>
              <a:t>Lektie: s.15-20 til afsnittet ”ligestilling mellem køn med økonomiske briller” i LSO. </a:t>
            </a:r>
          </a:p>
        </p:txBody>
      </p:sp>
      <p:pic>
        <p:nvPicPr>
          <p:cNvPr id="4" name="Billede 3">
            <a:extLst>
              <a:ext uri="{FF2B5EF4-FFF2-40B4-BE49-F238E27FC236}">
                <a16:creationId xmlns:a16="http://schemas.microsoft.com/office/drawing/2014/main" id="{C83D450A-22DA-364E-8FA8-EBCDB4FE0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302408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D34C3-8AC4-C041-B818-53C30771DE07}"/>
              </a:ext>
            </a:extLst>
          </p:cNvPr>
          <p:cNvSpPr>
            <a:spLocks noGrp="1"/>
          </p:cNvSpPr>
          <p:nvPr>
            <p:ph type="title"/>
          </p:nvPr>
        </p:nvSpPr>
        <p:spPr/>
        <p:txBody>
          <a:bodyPr/>
          <a:lstStyle/>
          <a:p>
            <a:r>
              <a:rPr lang="da-DK" dirty="0"/>
              <a:t>Program for dagens modul</a:t>
            </a:r>
          </a:p>
        </p:txBody>
      </p:sp>
      <p:sp>
        <p:nvSpPr>
          <p:cNvPr id="6" name="Pladsholder til indhold 5">
            <a:extLst>
              <a:ext uri="{FF2B5EF4-FFF2-40B4-BE49-F238E27FC236}">
                <a16:creationId xmlns:a16="http://schemas.microsoft.com/office/drawing/2014/main" id="{BD9D3D5F-D9A3-CF45-A370-D3619309C655}"/>
              </a:ext>
            </a:extLst>
          </p:cNvPr>
          <p:cNvSpPr>
            <a:spLocks noGrp="1"/>
          </p:cNvSpPr>
          <p:nvPr>
            <p:ph idx="1"/>
          </p:nvPr>
        </p:nvSpPr>
        <p:spPr/>
        <p:txBody>
          <a:bodyPr>
            <a:normAutofit fontScale="85000" lnSpcReduction="20000"/>
          </a:bodyPr>
          <a:lstStyle/>
          <a:p>
            <a:r>
              <a:rPr lang="da-DK" dirty="0"/>
              <a:t>Kort repetition af foregående time. Vi bruger filmen med Lai </a:t>
            </a:r>
            <a:r>
              <a:rPr lang="da-DK" dirty="0" err="1"/>
              <a:t>Balsig</a:t>
            </a:r>
            <a:r>
              <a:rPr lang="da-DK" dirty="0"/>
              <a:t>, der fortæller om, hvilke forventning der var til ham som barn. Filmen findes på </a:t>
            </a:r>
            <a:r>
              <a:rPr lang="da-DK" dirty="0">
                <a:hlinkClick r:id="rId2"/>
              </a:rPr>
              <a:t>www.luksamfundetop.dk</a:t>
            </a:r>
            <a:r>
              <a:rPr lang="da-DK" dirty="0"/>
              <a:t> under kapitel 1, film. Desuden læser vi i fællesskab artiklen fra Altinget. </a:t>
            </a:r>
          </a:p>
          <a:p>
            <a:r>
              <a:rPr lang="da-DK" b="1" dirty="0"/>
              <a:t>Gennemgang af følgende vedrørende tabeller og  kurve-/søjle diagrammer</a:t>
            </a:r>
          </a:p>
          <a:p>
            <a:pPr lvl="1"/>
            <a:r>
              <a:rPr lang="da-DK" dirty="0"/>
              <a:t>Hvad er en tabel, kurve- og søjlediagrammer? </a:t>
            </a:r>
          </a:p>
          <a:p>
            <a:pPr lvl="1"/>
            <a:r>
              <a:rPr lang="da-DK" dirty="0"/>
              <a:t>Hvorfor er det vigtigt at kunne aflæse og anvende oplysninger fra en tabel eller et diagram, når du arbejder med samfundsfag? </a:t>
            </a:r>
          </a:p>
          <a:p>
            <a:pPr lvl="1"/>
            <a:r>
              <a:rPr lang="da-DK" dirty="0"/>
              <a:t>Hvordan og hvornår giver det mening at lave/bruge en tabel eller et diagram?   </a:t>
            </a:r>
          </a:p>
          <a:p>
            <a:r>
              <a:rPr lang="da-DK" b="1" dirty="0"/>
              <a:t>Øvelse: Gruppediskussioner af indholdet i de forskellige tabeller og diagrammer</a:t>
            </a:r>
          </a:p>
          <a:p>
            <a:pPr lvl="1"/>
            <a:r>
              <a:rPr lang="da-DK" dirty="0"/>
              <a:t>Hvordan aflæser man de forskellige tabeller i dagens tekst? </a:t>
            </a:r>
          </a:p>
          <a:p>
            <a:pPr lvl="1"/>
            <a:r>
              <a:rPr lang="da-DK" dirty="0"/>
              <a:t>Hvad får vi at vide om mænd og kvinder, når vi undersøger indholdet i tabellerne?</a:t>
            </a:r>
          </a:p>
          <a:p>
            <a:pPr lvl="1"/>
            <a:r>
              <a:rPr lang="da-DK" dirty="0"/>
              <a:t>Hvordan ser fordelingen af opgaver ud hjemme hos jer? </a:t>
            </a:r>
          </a:p>
          <a:p>
            <a:pPr lvl="1"/>
            <a:r>
              <a:rPr lang="da-DK" dirty="0"/>
              <a:t>Hvad kan forklare at der er denne fordeling af opgaverne mellem mænd og kvinder?   </a:t>
            </a:r>
          </a:p>
        </p:txBody>
      </p:sp>
      <p:pic>
        <p:nvPicPr>
          <p:cNvPr id="7" name="Billede 6">
            <a:extLst>
              <a:ext uri="{FF2B5EF4-FFF2-40B4-BE49-F238E27FC236}">
                <a16:creationId xmlns:a16="http://schemas.microsoft.com/office/drawing/2014/main" id="{2F01B071-2DE7-0C42-9753-87F14A18F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190863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40A74-4C76-E54C-9FBB-F39F0AB3B8C9}"/>
              </a:ext>
            </a:extLst>
          </p:cNvPr>
          <p:cNvSpPr>
            <a:spLocks noGrp="1"/>
          </p:cNvSpPr>
          <p:nvPr>
            <p:ph type="title"/>
          </p:nvPr>
        </p:nvSpPr>
        <p:spPr/>
        <p:txBody>
          <a:bodyPr/>
          <a:lstStyle/>
          <a:p>
            <a:r>
              <a:rPr lang="da-DK" dirty="0"/>
              <a:t>Repetition af modul 1: </a:t>
            </a:r>
          </a:p>
        </p:txBody>
      </p:sp>
      <p:sp>
        <p:nvSpPr>
          <p:cNvPr id="3" name="Pladsholder til indhold 2">
            <a:extLst>
              <a:ext uri="{FF2B5EF4-FFF2-40B4-BE49-F238E27FC236}">
                <a16:creationId xmlns:a16="http://schemas.microsoft.com/office/drawing/2014/main" id="{8EB68E4D-89D9-6948-B749-3867558D9FE5}"/>
              </a:ext>
            </a:extLst>
          </p:cNvPr>
          <p:cNvSpPr>
            <a:spLocks noGrp="1"/>
          </p:cNvSpPr>
          <p:nvPr>
            <p:ph idx="1"/>
          </p:nvPr>
        </p:nvSpPr>
        <p:spPr/>
        <p:txBody>
          <a:bodyPr>
            <a:normAutofit/>
          </a:bodyPr>
          <a:lstStyle/>
          <a:p>
            <a:r>
              <a:rPr lang="da-DK" dirty="0"/>
              <a:t>Lai </a:t>
            </a:r>
            <a:r>
              <a:rPr lang="da-DK" dirty="0" err="1"/>
              <a:t>Balsig</a:t>
            </a:r>
            <a:r>
              <a:rPr lang="da-DK" dirty="0"/>
              <a:t>, der fortæller om, hvilke forventning der var til ham som barn. Filmen findes på </a:t>
            </a:r>
            <a:r>
              <a:rPr lang="da-DK" dirty="0">
                <a:hlinkClick r:id="rId2"/>
              </a:rPr>
              <a:t>www.luksamfundetop.dk</a:t>
            </a:r>
            <a:r>
              <a:rPr lang="da-DK" dirty="0"/>
              <a:t> under kapitel 1, film. ”Lai </a:t>
            </a:r>
            <a:r>
              <a:rPr lang="da-DK" dirty="0" err="1"/>
              <a:t>Balsig</a:t>
            </a:r>
            <a:r>
              <a:rPr lang="da-DK" dirty="0"/>
              <a:t> fortæller om kønsidentitet”. </a:t>
            </a:r>
          </a:p>
          <a:p>
            <a:endParaRPr lang="da-DK" dirty="0"/>
          </a:p>
          <a:p>
            <a:r>
              <a:rPr lang="da-DK" dirty="0"/>
              <a:t>I fællesskab læser vi artiklen ”Kønsroller i Folketinget: Mænd står for økonomi og sikkerhed, mens kvinder tager sig af børn og ældre” af Simon Lessel, Altinget 3.8.2018. Forsøg dette link – det kan dog være, at det er dødt. </a:t>
            </a:r>
          </a:p>
          <a:p>
            <a:pPr marL="0" indent="0">
              <a:buNone/>
            </a:pPr>
            <a:r>
              <a:rPr lang="da-DK" dirty="0">
                <a:hlinkClick r:id="rId3"/>
              </a:rPr>
              <a:t>https://www.altinget.dk/artikel/koensroller-i-folketinget-maend-staar-for-oekonomi-og-sikkerhed-mens-kvinder-tager-sig-af-boern-og-aeldre</a:t>
            </a:r>
            <a:r>
              <a:rPr lang="da-DK" dirty="0"/>
              <a:t> </a:t>
            </a:r>
          </a:p>
        </p:txBody>
      </p:sp>
      <p:pic>
        <p:nvPicPr>
          <p:cNvPr id="4" name="Billede 3">
            <a:extLst>
              <a:ext uri="{FF2B5EF4-FFF2-40B4-BE49-F238E27FC236}">
                <a16:creationId xmlns:a16="http://schemas.microsoft.com/office/drawing/2014/main" id="{066D96F3-D7D7-D041-B0E2-A2FE14975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89924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B4A43-C5F2-0E4D-AC09-1D47B8364241}"/>
              </a:ext>
            </a:extLst>
          </p:cNvPr>
          <p:cNvSpPr>
            <a:spLocks noGrp="1"/>
          </p:cNvSpPr>
          <p:nvPr>
            <p:ph type="title"/>
          </p:nvPr>
        </p:nvSpPr>
        <p:spPr/>
        <p:txBody>
          <a:bodyPr>
            <a:normAutofit fontScale="90000"/>
          </a:bodyPr>
          <a:lstStyle/>
          <a:p>
            <a:r>
              <a:rPr lang="da-DK" b="1" dirty="0"/>
              <a:t>Gennemgang af hvad man skal være opmærksom på vedrørende tabeller og  kurve-/søjle diagrammer</a:t>
            </a:r>
            <a:endParaRPr lang="da-DK" dirty="0"/>
          </a:p>
        </p:txBody>
      </p:sp>
      <p:sp>
        <p:nvSpPr>
          <p:cNvPr id="6" name="Pladsholder til indhold 5">
            <a:extLst>
              <a:ext uri="{FF2B5EF4-FFF2-40B4-BE49-F238E27FC236}">
                <a16:creationId xmlns:a16="http://schemas.microsoft.com/office/drawing/2014/main" id="{3AD6071E-554B-9D43-BD20-39D2E97EEB85}"/>
              </a:ext>
            </a:extLst>
          </p:cNvPr>
          <p:cNvSpPr>
            <a:spLocks noGrp="1"/>
          </p:cNvSpPr>
          <p:nvPr>
            <p:ph idx="1"/>
          </p:nvPr>
        </p:nvSpPr>
        <p:spPr/>
        <p:txBody>
          <a:bodyPr/>
          <a:lstStyle/>
          <a:p>
            <a:endParaRPr lang="da-DK" dirty="0"/>
          </a:p>
          <a:p>
            <a:r>
              <a:rPr lang="da-DK" dirty="0"/>
              <a:t>Gennemgang af tekstboks s.15 omhandlende  ”</a:t>
            </a:r>
            <a:r>
              <a:rPr lang="da-DK" dirty="0" err="1"/>
              <a:t>how</a:t>
            </a:r>
            <a:r>
              <a:rPr lang="da-DK" dirty="0"/>
              <a:t> to do” tabeller. </a:t>
            </a:r>
          </a:p>
          <a:p>
            <a:endParaRPr lang="da-DK" dirty="0"/>
          </a:p>
          <a:p>
            <a:r>
              <a:rPr lang="da-DK" dirty="0"/>
              <a:t>Gennemgang af tekstboks s.17 omhandlende ”</a:t>
            </a:r>
            <a:r>
              <a:rPr lang="da-DK" dirty="0" err="1"/>
              <a:t>how</a:t>
            </a:r>
            <a:r>
              <a:rPr lang="da-DK" dirty="0"/>
              <a:t> to do” kurve- og søjlediagrammer. </a:t>
            </a:r>
          </a:p>
        </p:txBody>
      </p:sp>
      <p:pic>
        <p:nvPicPr>
          <p:cNvPr id="5" name="Billede 4">
            <a:extLst>
              <a:ext uri="{FF2B5EF4-FFF2-40B4-BE49-F238E27FC236}">
                <a16:creationId xmlns:a16="http://schemas.microsoft.com/office/drawing/2014/main" id="{ED04F4F6-A88D-D642-9819-E0DBB4414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9591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40A74-4C76-E54C-9FBB-F39F0AB3B8C9}"/>
              </a:ext>
            </a:extLst>
          </p:cNvPr>
          <p:cNvSpPr>
            <a:spLocks noGrp="1"/>
          </p:cNvSpPr>
          <p:nvPr>
            <p:ph type="title"/>
          </p:nvPr>
        </p:nvSpPr>
        <p:spPr/>
        <p:txBody>
          <a:bodyPr>
            <a:noAutofit/>
          </a:bodyPr>
          <a:lstStyle/>
          <a:p>
            <a:pPr algn="ctr"/>
            <a:r>
              <a:rPr lang="da-DK" sz="4000" b="1" dirty="0"/>
              <a:t>Gennemgang af følgende vedrørende tabeller og  kurve-/søjle diagrammer</a:t>
            </a:r>
            <a:br>
              <a:rPr lang="da-DK" sz="3600" b="1" dirty="0"/>
            </a:br>
            <a:endParaRPr lang="da-DK" sz="3600" dirty="0"/>
          </a:p>
        </p:txBody>
      </p:sp>
      <p:pic>
        <p:nvPicPr>
          <p:cNvPr id="4" name="Billede 3">
            <a:extLst>
              <a:ext uri="{FF2B5EF4-FFF2-40B4-BE49-F238E27FC236}">
                <a16:creationId xmlns:a16="http://schemas.microsoft.com/office/drawing/2014/main" id="{066D96F3-D7D7-D041-B0E2-A2FE14975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pic>
        <p:nvPicPr>
          <p:cNvPr id="5" name="Billede 4">
            <a:extLst>
              <a:ext uri="{FF2B5EF4-FFF2-40B4-BE49-F238E27FC236}">
                <a16:creationId xmlns:a16="http://schemas.microsoft.com/office/drawing/2014/main" id="{2C284D7D-F2E4-AB4A-B978-C6DCADA4FA52}"/>
              </a:ext>
            </a:extLst>
          </p:cNvPr>
          <p:cNvPicPr>
            <a:picLocks noChangeAspect="1"/>
          </p:cNvPicPr>
          <p:nvPr/>
        </p:nvPicPr>
        <p:blipFill>
          <a:blip r:embed="rId3"/>
          <a:stretch>
            <a:fillRect/>
          </a:stretch>
        </p:blipFill>
        <p:spPr>
          <a:xfrm>
            <a:off x="1642477" y="1502294"/>
            <a:ext cx="8009523" cy="4339706"/>
          </a:xfrm>
          <a:prstGeom prst="rect">
            <a:avLst/>
          </a:prstGeom>
        </p:spPr>
      </p:pic>
    </p:spTree>
    <p:extLst>
      <p:ext uri="{BB962C8B-B14F-4D97-AF65-F5344CB8AC3E}">
        <p14:creationId xmlns:p14="http://schemas.microsoft.com/office/powerpoint/2010/main" val="188140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620728-9656-964C-B7C7-0B0BC1C1C19B}"/>
              </a:ext>
            </a:extLst>
          </p:cNvPr>
          <p:cNvSpPr>
            <a:spLocks noGrp="1"/>
          </p:cNvSpPr>
          <p:nvPr>
            <p:ph type="title"/>
          </p:nvPr>
        </p:nvSpPr>
        <p:spPr/>
        <p:txBody>
          <a:bodyPr/>
          <a:lstStyle/>
          <a:p>
            <a:r>
              <a:rPr lang="da-DK" b="1" dirty="0"/>
              <a:t>Gennemgang af følgende vedrørende tabeller og  kurve-/søjle diagrammer</a:t>
            </a:r>
            <a:endParaRPr lang="da-DK" dirty="0"/>
          </a:p>
        </p:txBody>
      </p:sp>
      <p:pic>
        <p:nvPicPr>
          <p:cNvPr id="5" name="Billede 4">
            <a:extLst>
              <a:ext uri="{FF2B5EF4-FFF2-40B4-BE49-F238E27FC236}">
                <a16:creationId xmlns:a16="http://schemas.microsoft.com/office/drawing/2014/main" id="{888C2D71-529B-B542-B79B-D9094AA7083E}"/>
              </a:ext>
            </a:extLst>
          </p:cNvPr>
          <p:cNvPicPr>
            <a:picLocks noChangeAspect="1"/>
          </p:cNvPicPr>
          <p:nvPr/>
        </p:nvPicPr>
        <p:blipFill>
          <a:blip r:embed="rId2"/>
          <a:stretch>
            <a:fillRect/>
          </a:stretch>
        </p:blipFill>
        <p:spPr>
          <a:xfrm>
            <a:off x="1790700" y="2565400"/>
            <a:ext cx="8105962" cy="4008766"/>
          </a:xfrm>
          <a:prstGeom prst="rect">
            <a:avLst/>
          </a:prstGeom>
        </p:spPr>
      </p:pic>
      <p:pic>
        <p:nvPicPr>
          <p:cNvPr id="6" name="Billede 5">
            <a:extLst>
              <a:ext uri="{FF2B5EF4-FFF2-40B4-BE49-F238E27FC236}">
                <a16:creationId xmlns:a16="http://schemas.microsoft.com/office/drawing/2014/main" id="{49EF9D1B-8879-CD44-829C-43911C0FB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312940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7655B-D1E0-684F-8FBD-36FAFDB851DE}"/>
              </a:ext>
            </a:extLst>
          </p:cNvPr>
          <p:cNvSpPr>
            <a:spLocks noGrp="1"/>
          </p:cNvSpPr>
          <p:nvPr>
            <p:ph type="title"/>
          </p:nvPr>
        </p:nvSpPr>
        <p:spPr/>
        <p:txBody>
          <a:bodyPr>
            <a:normAutofit fontScale="90000"/>
          </a:bodyPr>
          <a:lstStyle/>
          <a:p>
            <a:r>
              <a:rPr lang="da-DK" b="1" dirty="0"/>
              <a:t>Øvelse: Gruppediskussioner af indholdet i de forskellige tabeller og diagrammer</a:t>
            </a:r>
            <a:br>
              <a:rPr lang="da-DK" b="1" dirty="0"/>
            </a:br>
            <a:endParaRPr lang="da-DK" dirty="0"/>
          </a:p>
        </p:txBody>
      </p:sp>
      <p:sp>
        <p:nvSpPr>
          <p:cNvPr id="3" name="Pladsholder til indhold 2">
            <a:extLst>
              <a:ext uri="{FF2B5EF4-FFF2-40B4-BE49-F238E27FC236}">
                <a16:creationId xmlns:a16="http://schemas.microsoft.com/office/drawing/2014/main" id="{91228867-9033-8B45-80C8-A583FACEF97F}"/>
              </a:ext>
            </a:extLst>
          </p:cNvPr>
          <p:cNvSpPr>
            <a:spLocks noGrp="1"/>
          </p:cNvSpPr>
          <p:nvPr>
            <p:ph idx="1"/>
          </p:nvPr>
        </p:nvSpPr>
        <p:spPr/>
        <p:txBody>
          <a:bodyPr/>
          <a:lstStyle/>
          <a:p>
            <a:pPr lvl="1"/>
            <a:r>
              <a:rPr lang="da-DK" dirty="0"/>
              <a:t>Hvordan aflæser man de forskellige tabeller i dagens tekst? </a:t>
            </a:r>
          </a:p>
          <a:p>
            <a:pPr lvl="1"/>
            <a:r>
              <a:rPr lang="da-DK" dirty="0"/>
              <a:t>Hvad får vi at vide om mænd og kvinder, når vi undersøger indholdet i tabellerne?</a:t>
            </a:r>
          </a:p>
          <a:p>
            <a:pPr lvl="1"/>
            <a:r>
              <a:rPr lang="da-DK" dirty="0"/>
              <a:t>Hvordan ser fordelingen af opgaver ud hjemme hos jer? </a:t>
            </a:r>
          </a:p>
          <a:p>
            <a:pPr lvl="1"/>
            <a:r>
              <a:rPr lang="da-DK" dirty="0"/>
              <a:t>Hvad kan forklare at der er denne fordeling af opgaverne mellem mænd og kvinder? Brug bl.a. informationerne fra bogen (dvs. informationerne fra teksten og informationerne fra tabeller og diagrammer) til at forklare forskelle på køn, men inddrag også gerne andre forklaringer end dem som I bliver præsenteret for. </a:t>
            </a:r>
          </a:p>
          <a:p>
            <a:endParaRPr lang="da-DK" dirty="0"/>
          </a:p>
        </p:txBody>
      </p:sp>
      <p:pic>
        <p:nvPicPr>
          <p:cNvPr id="4" name="Billede 3">
            <a:extLst>
              <a:ext uri="{FF2B5EF4-FFF2-40B4-BE49-F238E27FC236}">
                <a16:creationId xmlns:a16="http://schemas.microsoft.com/office/drawing/2014/main" id="{06322784-1B54-6A4B-B76C-2F325FC0B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11324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FCEA4-F78C-994D-8050-E33311CDF76A}"/>
              </a:ext>
            </a:extLst>
          </p:cNvPr>
          <p:cNvSpPr>
            <a:spLocks noGrp="1"/>
          </p:cNvSpPr>
          <p:nvPr>
            <p:ph type="title"/>
          </p:nvPr>
        </p:nvSpPr>
        <p:spPr/>
        <p:txBody>
          <a:bodyPr/>
          <a:lstStyle/>
          <a:p>
            <a:r>
              <a:rPr lang="da-DK" dirty="0"/>
              <a:t>Samfundsfaglige nøglebegreber</a:t>
            </a:r>
          </a:p>
        </p:txBody>
      </p:sp>
      <p:sp>
        <p:nvSpPr>
          <p:cNvPr id="3" name="Pladsholder til indhold 2">
            <a:extLst>
              <a:ext uri="{FF2B5EF4-FFF2-40B4-BE49-F238E27FC236}">
                <a16:creationId xmlns:a16="http://schemas.microsoft.com/office/drawing/2014/main" id="{3E18E71E-0B8C-ED42-8EE6-6357FC32E0F3}"/>
              </a:ext>
            </a:extLst>
          </p:cNvPr>
          <p:cNvSpPr>
            <a:spLocks noGrp="1"/>
          </p:cNvSpPr>
          <p:nvPr>
            <p:ph idx="1"/>
          </p:nvPr>
        </p:nvSpPr>
        <p:spPr/>
        <p:txBody>
          <a:bodyPr/>
          <a:lstStyle/>
          <a:p>
            <a:r>
              <a:rPr lang="da-DK" dirty="0"/>
              <a:t>Hvilke samfundsfaglige nøglebegreber er vi stødt på i dag? </a:t>
            </a:r>
          </a:p>
          <a:p>
            <a:r>
              <a:rPr lang="da-DK" dirty="0"/>
              <a:t>Kan du forklare, hvad disse faglige begreber handler om? </a:t>
            </a:r>
          </a:p>
          <a:p>
            <a:pPr lvl="1"/>
            <a:r>
              <a:rPr lang="da-DK" dirty="0"/>
              <a:t>Hvis ja, skriv da hvad de handler om i din notesbog</a:t>
            </a:r>
          </a:p>
          <a:p>
            <a:pPr lvl="1"/>
            <a:r>
              <a:rPr lang="da-DK" dirty="0"/>
              <a:t>Hvis nej, sig det da højt og bed læreren eller en klassekammerat forklare dig det/dem. </a:t>
            </a:r>
          </a:p>
        </p:txBody>
      </p:sp>
      <p:pic>
        <p:nvPicPr>
          <p:cNvPr id="4" name="Billede 3">
            <a:extLst>
              <a:ext uri="{FF2B5EF4-FFF2-40B4-BE49-F238E27FC236}">
                <a16:creationId xmlns:a16="http://schemas.microsoft.com/office/drawing/2014/main" id="{97D8D964-70DB-7248-9B85-121D0FDEB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9424"/>
            <a:ext cx="12349898" cy="1058562"/>
          </a:xfrm>
          <a:prstGeom prst="rect">
            <a:avLst/>
          </a:prstGeom>
        </p:spPr>
      </p:pic>
    </p:spTree>
    <p:extLst>
      <p:ext uri="{BB962C8B-B14F-4D97-AF65-F5344CB8AC3E}">
        <p14:creationId xmlns:p14="http://schemas.microsoft.com/office/powerpoint/2010/main" val="536844714"/>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11891</TotalTime>
  <Words>526</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Calibri Light</vt:lpstr>
      <vt:lpstr>Office-tema</vt:lpstr>
      <vt:lpstr>Forløb: Ligestilling mellem køn i Danmark</vt:lpstr>
      <vt:lpstr>Program for dagens modul</vt:lpstr>
      <vt:lpstr>Repetition af modul 1: </vt:lpstr>
      <vt:lpstr>Gennemgang af hvad man skal være opmærksom på vedrørende tabeller og  kurve-/søjle diagrammer</vt:lpstr>
      <vt:lpstr>Gennemgang af følgende vedrørende tabeller og  kurve-/søjle diagrammer </vt:lpstr>
      <vt:lpstr>Gennemgang af følgende vedrørende tabeller og  kurve-/søjle diagrammer</vt:lpstr>
      <vt:lpstr>Øvelse: Gruppediskussioner af indholdet i de forskellige tabeller og diagrammer </vt:lpstr>
      <vt:lpstr>Samfundsfaglige nøglebegreber</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Forløb: Ligestilling mellem køn i Danmark</dc:title>
  <dc:creator>Microsoft Office-bruger</dc:creator>
  <cp:lastModifiedBy>Microsoft Office-bruger</cp:lastModifiedBy>
  <cp:revision>12</cp:revision>
  <dcterms:created xsi:type="dcterms:W3CDTF">2018-07-26T09:33:49Z</dcterms:created>
  <dcterms:modified xsi:type="dcterms:W3CDTF">2018-08-07T11:21:09Z</dcterms:modified>
</cp:coreProperties>
</file>